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4431"/>
    <a:srgbClr val="343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64"/>
    <p:restoredTop sz="94720"/>
  </p:normalViewPr>
  <p:slideViewPr>
    <p:cSldViewPr snapToGrid="0">
      <p:cViewPr>
        <p:scale>
          <a:sx n="93" d="100"/>
          <a:sy n="93" d="100"/>
        </p:scale>
        <p:origin x="-120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>
</file>

<file path=ppt/media/image2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34D9FE-D4A8-4F47-A656-ECC20F88A1F6}" type="datetimeFigureOut">
              <a:rPr lang="en-GB" smtClean="0"/>
              <a:t>16/01/2024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39236E-F486-0547-99F9-39247C5159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97767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39236E-F486-0547-99F9-39247C51592A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13150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7D0D6C-33BA-15A6-6B19-52E933CFBC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FDBA94-24C2-A9F5-BF5A-60F40C941E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96F882-1E83-B0DE-A233-DB67D3EC00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76137-4F54-164F-B634-3C800939FF57}" type="datetimeFigureOut">
              <a:rPr lang="en-GB" smtClean="0"/>
              <a:t>16/01/2024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4104F9-548C-77B0-EB3D-968DC9B6C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80FCB7-55EE-35C2-62DC-BF43DEE08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98995-FD52-8E43-858F-64834659C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40153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7CC1C1-5E8F-A2EC-E22B-137B7C4DA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9B4992-2B29-BE16-D9FA-1C70878E3E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932EAB-4317-CE3A-3AAC-5F4480470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76137-4F54-164F-B634-3C800939FF57}" type="datetimeFigureOut">
              <a:rPr lang="en-GB" smtClean="0"/>
              <a:t>16/01/2024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128C24-0F5A-8B6F-639B-EFA159A79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9CC78A-BDA4-A96D-2184-C58741245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98995-FD52-8E43-858F-64834659C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7707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5CD5112-B690-B8DC-377B-C365A2B8B49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C833A5-A093-FBF4-E0D6-4A591AA78D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0502B5-2B72-BB2F-E2F6-8FB2644EF3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76137-4F54-164F-B634-3C800939FF57}" type="datetimeFigureOut">
              <a:rPr lang="en-GB" smtClean="0"/>
              <a:t>16/01/2024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CB07DE-8397-D699-B1E4-1E47EB48D7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D53D29-CC06-7871-BE20-9199DBDFA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98995-FD52-8E43-858F-64834659C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91538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A7CF1-3B75-CB92-A94B-7722DA04E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AA63C1-07A1-44B1-365F-CF67ECBD9C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57655F-B83A-BDF8-194A-3EBB1AB6D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76137-4F54-164F-B634-3C800939FF57}" type="datetimeFigureOut">
              <a:rPr lang="en-GB" smtClean="0"/>
              <a:t>16/01/2024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3F570F-7D54-32FD-C2D0-F614B08E6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C244C2-0BC2-F5C4-180F-5B35ACAD2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98995-FD52-8E43-858F-64834659C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54602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FF35C-CB05-3F95-463B-843F6CE695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685F5-D6DB-18E7-A717-5E69E15659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27D723-AE2D-3D86-9696-5452E4839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76137-4F54-164F-B634-3C800939FF57}" type="datetimeFigureOut">
              <a:rPr lang="en-GB" smtClean="0"/>
              <a:t>16/01/2024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BA4D1F-4BE5-4665-9862-3564C24EB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E7633-0145-7CC7-4803-2AFC670BA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98995-FD52-8E43-858F-64834659C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38586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3389EA-1850-2241-7048-A0B606907E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2904D6-F36F-D00F-6CE1-FAF3757268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722EB7-6F60-E636-4977-1F5FDE770E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82BF75-15B0-FA2E-827C-F1A3B0C67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76137-4F54-164F-B634-3C800939FF57}" type="datetimeFigureOut">
              <a:rPr lang="en-GB" smtClean="0"/>
              <a:t>16/01/2024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312E11-DE66-5657-5D28-94F1D7F95B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92CC72-0463-2948-CB84-22408E30B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98995-FD52-8E43-858F-64834659C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12883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C4C76-CBDD-DE14-92FF-73611125FD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D20AF1-5181-1FD5-222D-F942B59AD0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C8C11F-214B-9D24-548A-381224C908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4FE288-AA0E-A6EE-CF87-4357ECD01E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BF7010-7E73-3937-9326-C5C2558AF6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9EE0D1D-13BA-C57B-E285-33B9CF81E7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76137-4F54-164F-B634-3C800939FF57}" type="datetimeFigureOut">
              <a:rPr lang="en-GB" smtClean="0"/>
              <a:t>16/01/2024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98B185E-CCD3-4216-DAC1-46D0F6903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105B0D-E172-4521-2D23-3E720572A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98995-FD52-8E43-858F-64834659C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26481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07E6C-75DB-03CC-C040-F83CD6C31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FE6BFED-8995-F6B1-9BEB-602C0A905C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76137-4F54-164F-B634-3C800939FF57}" type="datetimeFigureOut">
              <a:rPr lang="en-GB" smtClean="0"/>
              <a:t>16/01/2024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2FAB62-C825-65B2-752C-DF0F225251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745B49-FC93-FAAD-0A60-271E4CABC8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98995-FD52-8E43-858F-64834659C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6329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58E200-1275-8D2F-C0FD-79FDE13B7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76137-4F54-164F-B634-3C800939FF57}" type="datetimeFigureOut">
              <a:rPr lang="en-GB" smtClean="0"/>
              <a:t>16/01/2024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C1444F-9ECD-095F-E22A-842040885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827589-942C-3E06-8A84-018B124C5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98995-FD52-8E43-858F-64834659C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04818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3DD88-BE55-A38D-D18E-791F6DC84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805A3D-DD92-70C9-318A-FEAD0B683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9CE745-E577-A346-A147-F05321DB30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7802D6-5F67-CBF5-F7A8-899C0AF194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76137-4F54-164F-B634-3C800939FF57}" type="datetimeFigureOut">
              <a:rPr lang="en-GB" smtClean="0"/>
              <a:t>16/01/2024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13E626-A2B5-1821-72FF-30FF5F4D8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193695-2329-00B9-8CA4-D507E814E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98995-FD52-8E43-858F-64834659C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7520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29101-E2FE-802C-8CC7-6503C0F04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8F2E204-B24A-D941-B7F2-9C1B4DC5BF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335151-2764-9C4D-1634-E2B0D9521B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DFB60A-B8F4-B6EC-EABE-632463093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76137-4F54-164F-B634-3C800939FF57}" type="datetimeFigureOut">
              <a:rPr lang="en-GB" smtClean="0"/>
              <a:t>16/01/2024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F78BA5-D985-E938-09EF-B60CFD6ED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BCABAA-30B6-896E-F463-CA2BF7310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98995-FD52-8E43-858F-64834659C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50197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D1DB9A7-A5CC-A63E-E7A9-44839ED7B4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1C5DA8-B76F-1558-DBBD-D992CB28C8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1358A8-CEEF-FC71-3D8B-AA6AF4A6EB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376137-4F54-164F-B634-3C800939FF57}" type="datetimeFigureOut">
              <a:rPr lang="en-GB" smtClean="0"/>
              <a:t>16/01/2024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7EE1C1-4D27-4AF7-0354-3588C1870F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B15DFF-098E-9FE1-E93D-C58AFF5EC3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698995-FD52-8E43-858F-64834659C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3675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2DABE306-B9E0-F16B-F609-B1D905F7487E}"/>
              </a:ext>
            </a:extLst>
          </p:cNvPr>
          <p:cNvGrpSpPr/>
          <p:nvPr/>
        </p:nvGrpSpPr>
        <p:grpSpPr>
          <a:xfrm>
            <a:off x="6696371" y="0"/>
            <a:ext cx="4506243" cy="6698348"/>
            <a:chOff x="4457700" y="127303"/>
            <a:chExt cx="4317998" cy="6425593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E8A9FDA-C106-E143-A604-EBD58DBF7F2C}"/>
                </a:ext>
              </a:extLst>
            </p:cNvPr>
            <p:cNvGrpSpPr/>
            <p:nvPr/>
          </p:nvGrpSpPr>
          <p:grpSpPr>
            <a:xfrm>
              <a:off x="4457700" y="127303"/>
              <a:ext cx="4317998" cy="6425593"/>
              <a:chOff x="4457700" y="127303"/>
              <a:chExt cx="4317998" cy="6425593"/>
            </a:xfrm>
          </p:grpSpPr>
          <p:pic>
            <p:nvPicPr>
              <p:cNvPr id="7" name="Picture 6" descr="A diagram of a hand&#10;&#10;Description automatically generated">
                <a:extLst>
                  <a:ext uri="{FF2B5EF4-FFF2-40B4-BE49-F238E27FC236}">
                    <a16:creationId xmlns:a16="http://schemas.microsoft.com/office/drawing/2014/main" id="{23C3C3BE-05EE-1283-9D5F-2D4D1661F19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457700" y="127303"/>
                <a:ext cx="4317998" cy="6425593"/>
              </a:xfrm>
              <a:prstGeom prst="rect">
                <a:avLst/>
              </a:prstGeom>
            </p:spPr>
          </p:pic>
          <p:pic>
            <p:nvPicPr>
              <p:cNvPr id="15" name="Picture 14" descr="A diagram of a hand&#10;&#10;Description automatically generated">
                <a:extLst>
                  <a:ext uri="{FF2B5EF4-FFF2-40B4-BE49-F238E27FC236}">
                    <a16:creationId xmlns:a16="http://schemas.microsoft.com/office/drawing/2014/main" id="{4D40B7F8-E25B-88CD-F188-ECBE2FD89F3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53704" t="9284" r="30708" b="82973"/>
              <a:stretch/>
            </p:blipFill>
            <p:spPr>
              <a:xfrm>
                <a:off x="4760191" y="763153"/>
                <a:ext cx="673100" cy="497610"/>
              </a:xfrm>
              <a:prstGeom prst="rect">
                <a:avLst/>
              </a:prstGeom>
            </p:spPr>
          </p:pic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3DB6F935-CE1E-BCD4-5F0E-9977EF5EE1A1}"/>
                  </a:ext>
                </a:extLst>
              </p:cNvPr>
              <p:cNvSpPr/>
              <p:nvPr/>
            </p:nvSpPr>
            <p:spPr>
              <a:xfrm>
                <a:off x="6794767" y="741484"/>
                <a:ext cx="658091" cy="49761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1D23779-4D3C-F31C-C547-54D3E093EA5F}"/>
                </a:ext>
              </a:extLst>
            </p:cNvPr>
            <p:cNvSpPr/>
            <p:nvPr/>
          </p:nvSpPr>
          <p:spPr>
            <a:xfrm>
              <a:off x="5766954" y="2550389"/>
              <a:ext cx="869373" cy="86475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B6AC430-99DB-5F36-B175-0719F3DE491A}"/>
                </a:ext>
              </a:extLst>
            </p:cNvPr>
            <p:cNvSpPr/>
            <p:nvPr/>
          </p:nvSpPr>
          <p:spPr>
            <a:xfrm>
              <a:off x="7789718" y="2536533"/>
              <a:ext cx="869373" cy="86475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0AE2BB8-79F3-F1AD-C960-AC1B19B3395C}"/>
                </a:ext>
              </a:extLst>
            </p:cNvPr>
            <p:cNvSpPr/>
            <p:nvPr/>
          </p:nvSpPr>
          <p:spPr>
            <a:xfrm>
              <a:off x="5766954" y="5405852"/>
              <a:ext cx="869373" cy="86475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0B147F0-E451-857E-5F5F-E1A5D4A27DCC}"/>
                </a:ext>
              </a:extLst>
            </p:cNvPr>
            <p:cNvSpPr/>
            <p:nvPr/>
          </p:nvSpPr>
          <p:spPr>
            <a:xfrm>
              <a:off x="7789718" y="5405852"/>
              <a:ext cx="869373" cy="86475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0BE3D97-74F7-9A7C-BB47-AA398A733CF6}"/>
              </a:ext>
            </a:extLst>
          </p:cNvPr>
          <p:cNvGrpSpPr/>
          <p:nvPr/>
        </p:nvGrpSpPr>
        <p:grpSpPr>
          <a:xfrm>
            <a:off x="4537927" y="197752"/>
            <a:ext cx="1793536" cy="2861115"/>
            <a:chOff x="2097900" y="971550"/>
            <a:chExt cx="2283600" cy="3587750"/>
          </a:xfrm>
        </p:grpSpPr>
        <p:pic>
          <p:nvPicPr>
            <p:cNvPr id="5" name="Picture 4" descr="A diagram of a hand&#10;&#10;Description automatically generated">
              <a:extLst>
                <a:ext uri="{FF2B5EF4-FFF2-40B4-BE49-F238E27FC236}">
                  <a16:creationId xmlns:a16="http://schemas.microsoft.com/office/drawing/2014/main" id="{A133CA20-98BE-1A8C-C4C9-7D81D56F210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48282" b="16297"/>
            <a:stretch/>
          </p:blipFill>
          <p:spPr>
            <a:xfrm>
              <a:off x="2097900" y="971550"/>
              <a:ext cx="2283600" cy="3587750"/>
            </a:xfrm>
            <a:prstGeom prst="rect">
              <a:avLst/>
            </a:prstGeom>
          </p:spPr>
        </p:pic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3AF74218-559E-2C45-A3D7-7DA550545225}"/>
                </a:ext>
              </a:extLst>
            </p:cNvPr>
            <p:cNvGrpSpPr/>
            <p:nvPr/>
          </p:nvGrpSpPr>
          <p:grpSpPr>
            <a:xfrm>
              <a:off x="3430620" y="1887166"/>
              <a:ext cx="481925" cy="538264"/>
              <a:chOff x="3430620" y="1887166"/>
              <a:chExt cx="481925" cy="538264"/>
            </a:xfrm>
          </p:grpSpPr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9F74BB89-ED84-04C0-2DE6-E89CC98549F7}"/>
                  </a:ext>
                </a:extLst>
              </p:cNvPr>
              <p:cNvSpPr/>
              <p:nvPr/>
            </p:nvSpPr>
            <p:spPr>
              <a:xfrm>
                <a:off x="3443591" y="1887166"/>
                <a:ext cx="181583" cy="1880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3ACD3C86-0466-5AD9-8124-54044BA750FF}"/>
                  </a:ext>
                </a:extLst>
              </p:cNvPr>
              <p:cNvSpPr/>
              <p:nvPr/>
            </p:nvSpPr>
            <p:spPr>
              <a:xfrm>
                <a:off x="3730962" y="1887166"/>
                <a:ext cx="181583" cy="1880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125285FA-1709-8ED2-69B0-0796F6A93403}"/>
                  </a:ext>
                </a:extLst>
              </p:cNvPr>
              <p:cNvSpPr/>
              <p:nvPr/>
            </p:nvSpPr>
            <p:spPr>
              <a:xfrm>
                <a:off x="3683540" y="2250332"/>
                <a:ext cx="181583" cy="175098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C8595551-8248-27EC-9FCC-250133B73E29}"/>
                  </a:ext>
                </a:extLst>
              </p:cNvPr>
              <p:cNvSpPr/>
              <p:nvPr/>
            </p:nvSpPr>
            <p:spPr>
              <a:xfrm>
                <a:off x="3430620" y="2230877"/>
                <a:ext cx="181583" cy="175098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9D8CB78C-FD1F-E401-C1DE-20A08A280F10}"/>
              </a:ext>
            </a:extLst>
          </p:cNvPr>
          <p:cNvSpPr txBox="1"/>
          <p:nvPr/>
        </p:nvSpPr>
        <p:spPr>
          <a:xfrm>
            <a:off x="4161169" y="-1"/>
            <a:ext cx="325730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900" dirty="0"/>
              <a:t>B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8F08017-1B99-B8C2-0784-40EEE90C7649}"/>
              </a:ext>
            </a:extLst>
          </p:cNvPr>
          <p:cNvSpPr txBox="1"/>
          <p:nvPr/>
        </p:nvSpPr>
        <p:spPr>
          <a:xfrm>
            <a:off x="6465853" y="0"/>
            <a:ext cx="335348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900" dirty="0"/>
              <a:t>D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375F38E2-0530-0A34-F04C-5D07A4631F78}"/>
              </a:ext>
            </a:extLst>
          </p:cNvPr>
          <p:cNvGrpSpPr/>
          <p:nvPr/>
        </p:nvGrpSpPr>
        <p:grpSpPr>
          <a:xfrm>
            <a:off x="4563090" y="3223000"/>
            <a:ext cx="1679775" cy="1040531"/>
            <a:chOff x="1235611" y="4332850"/>
            <a:chExt cx="1817078" cy="1111348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F39D99F5-61F7-4971-7394-0D3433B9A937}"/>
                </a:ext>
              </a:extLst>
            </p:cNvPr>
            <p:cNvSpPr/>
            <p:nvPr/>
          </p:nvSpPr>
          <p:spPr>
            <a:xfrm>
              <a:off x="1235611" y="4332850"/>
              <a:ext cx="1817078" cy="1111348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198F09A6-82FE-465D-269C-718093E7A33F}"/>
                </a:ext>
              </a:extLst>
            </p:cNvPr>
            <p:cNvSpPr txBox="1"/>
            <p:nvPr/>
          </p:nvSpPr>
          <p:spPr>
            <a:xfrm>
              <a:off x="1372509" y="4452538"/>
              <a:ext cx="15884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200" dirty="0"/>
                <a:t>How cold does it feel?</a:t>
              </a: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EA5135E-E831-B388-3A0B-27124F59409E}"/>
                </a:ext>
              </a:extLst>
            </p:cNvPr>
            <p:cNvCxnSpPr>
              <a:cxnSpLocks/>
            </p:cNvCxnSpPr>
            <p:nvPr/>
          </p:nvCxnSpPr>
          <p:spPr>
            <a:xfrm>
              <a:off x="1477525" y="5001904"/>
              <a:ext cx="1276066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194ED507-DAF9-B45F-5228-8610FFDD56C6}"/>
                </a:ext>
              </a:extLst>
            </p:cNvPr>
            <p:cNvCxnSpPr/>
            <p:nvPr/>
          </p:nvCxnSpPr>
          <p:spPr>
            <a:xfrm>
              <a:off x="1876567" y="4947313"/>
              <a:ext cx="0" cy="109183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E208824-5D6D-4B16-0471-22C242B6D8FD}"/>
                </a:ext>
              </a:extLst>
            </p:cNvPr>
            <p:cNvSpPr txBox="1"/>
            <p:nvPr/>
          </p:nvSpPr>
          <p:spPr>
            <a:xfrm>
              <a:off x="1352448" y="4997877"/>
              <a:ext cx="22501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00" dirty="0"/>
                <a:t>0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C5E9E751-D37E-49D5-7223-159F64E7758F}"/>
                </a:ext>
              </a:extLst>
            </p:cNvPr>
            <p:cNvSpPr txBox="1"/>
            <p:nvPr/>
          </p:nvSpPr>
          <p:spPr>
            <a:xfrm>
              <a:off x="2605906" y="4996684"/>
              <a:ext cx="44678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00" dirty="0"/>
                <a:t>100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553E69EB-D377-C2FC-E2FA-409EF3154200}"/>
              </a:ext>
            </a:extLst>
          </p:cNvPr>
          <p:cNvGrpSpPr/>
          <p:nvPr/>
        </p:nvGrpSpPr>
        <p:grpSpPr>
          <a:xfrm>
            <a:off x="4552006" y="4412320"/>
            <a:ext cx="1679775" cy="1040531"/>
            <a:chOff x="1235611" y="4332850"/>
            <a:chExt cx="1817078" cy="1111348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08168C02-3983-F6A1-0541-F464558E558D}"/>
                </a:ext>
              </a:extLst>
            </p:cNvPr>
            <p:cNvSpPr/>
            <p:nvPr/>
          </p:nvSpPr>
          <p:spPr>
            <a:xfrm>
              <a:off x="1235611" y="4332850"/>
              <a:ext cx="1817078" cy="1111348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4CCA837A-99A0-DB3A-0DC3-01587D272D5D}"/>
                </a:ext>
              </a:extLst>
            </p:cNvPr>
            <p:cNvSpPr txBox="1"/>
            <p:nvPr/>
          </p:nvSpPr>
          <p:spPr>
            <a:xfrm>
              <a:off x="1372509" y="4452538"/>
              <a:ext cx="1588457" cy="4930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200" dirty="0"/>
                <a:t>How warm does it feel?</a:t>
              </a:r>
            </a:p>
          </p:txBody>
        </p: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E05E1141-D61C-8838-F904-17E63F43B036}"/>
                </a:ext>
              </a:extLst>
            </p:cNvPr>
            <p:cNvCxnSpPr>
              <a:cxnSpLocks/>
            </p:cNvCxnSpPr>
            <p:nvPr/>
          </p:nvCxnSpPr>
          <p:spPr>
            <a:xfrm>
              <a:off x="1477525" y="5001904"/>
              <a:ext cx="1276066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8DC4104D-9B6F-755F-4298-B524ECD54C7E}"/>
                </a:ext>
              </a:extLst>
            </p:cNvPr>
            <p:cNvCxnSpPr/>
            <p:nvPr/>
          </p:nvCxnSpPr>
          <p:spPr>
            <a:xfrm>
              <a:off x="1876567" y="4947313"/>
              <a:ext cx="0" cy="109183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E75B7FE4-0212-0FD3-C490-E48914D7337D}"/>
                </a:ext>
              </a:extLst>
            </p:cNvPr>
            <p:cNvSpPr txBox="1"/>
            <p:nvPr/>
          </p:nvSpPr>
          <p:spPr>
            <a:xfrm>
              <a:off x="1352448" y="4997877"/>
              <a:ext cx="22501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00" dirty="0"/>
                <a:t>0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662B6E3D-9A66-68C5-BAB1-7DA23559443F}"/>
                </a:ext>
              </a:extLst>
            </p:cNvPr>
            <p:cNvSpPr txBox="1"/>
            <p:nvPr/>
          </p:nvSpPr>
          <p:spPr>
            <a:xfrm>
              <a:off x="2605906" y="4996684"/>
              <a:ext cx="44678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00" dirty="0"/>
                <a:t>100</a:t>
              </a: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C0658DB9-F1C2-ECBD-DFE4-508107B9FB2E}"/>
              </a:ext>
            </a:extLst>
          </p:cNvPr>
          <p:cNvGrpSpPr/>
          <p:nvPr/>
        </p:nvGrpSpPr>
        <p:grpSpPr>
          <a:xfrm>
            <a:off x="4552006" y="5601640"/>
            <a:ext cx="1679775" cy="1040531"/>
            <a:chOff x="1235611" y="4332850"/>
            <a:chExt cx="1817078" cy="1111348"/>
          </a:xfrm>
        </p:grpSpPr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F0379B68-99C7-C254-23D4-5543DAA30B27}"/>
                </a:ext>
              </a:extLst>
            </p:cNvPr>
            <p:cNvSpPr/>
            <p:nvPr/>
          </p:nvSpPr>
          <p:spPr>
            <a:xfrm>
              <a:off x="1235611" y="4332850"/>
              <a:ext cx="1817078" cy="1111348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AAFBE5A1-8D4A-A7A4-97E8-C68B3DAA153F}"/>
                </a:ext>
              </a:extLst>
            </p:cNvPr>
            <p:cNvSpPr txBox="1"/>
            <p:nvPr/>
          </p:nvSpPr>
          <p:spPr>
            <a:xfrm>
              <a:off x="1372509" y="4452538"/>
              <a:ext cx="1588457" cy="4930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200" dirty="0"/>
                <a:t>How much is it burning?</a:t>
              </a:r>
            </a:p>
          </p:txBody>
        </p: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EEAC9F52-EEC8-C44C-3154-ECF844F2ABC7}"/>
                </a:ext>
              </a:extLst>
            </p:cNvPr>
            <p:cNvCxnSpPr>
              <a:cxnSpLocks/>
            </p:cNvCxnSpPr>
            <p:nvPr/>
          </p:nvCxnSpPr>
          <p:spPr>
            <a:xfrm>
              <a:off x="1477525" y="5001904"/>
              <a:ext cx="1276066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F9BCA170-320D-A646-64C2-1B8E1050D80D}"/>
                </a:ext>
              </a:extLst>
            </p:cNvPr>
            <p:cNvCxnSpPr/>
            <p:nvPr/>
          </p:nvCxnSpPr>
          <p:spPr>
            <a:xfrm>
              <a:off x="1876567" y="4947313"/>
              <a:ext cx="0" cy="109183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D7DFFBA5-26CC-B697-670B-B3B7AA17C640}"/>
                </a:ext>
              </a:extLst>
            </p:cNvPr>
            <p:cNvSpPr txBox="1"/>
            <p:nvPr/>
          </p:nvSpPr>
          <p:spPr>
            <a:xfrm>
              <a:off x="1352448" y="4997877"/>
              <a:ext cx="22501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00" dirty="0"/>
                <a:t>0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38BD7652-1F5F-607C-8007-7187730EFA96}"/>
                </a:ext>
              </a:extLst>
            </p:cNvPr>
            <p:cNvSpPr txBox="1"/>
            <p:nvPr/>
          </p:nvSpPr>
          <p:spPr>
            <a:xfrm>
              <a:off x="2605906" y="4996684"/>
              <a:ext cx="44678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00" dirty="0"/>
                <a:t>100</a:t>
              </a:r>
            </a:p>
          </p:txBody>
        </p:sp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3E796F61-6D08-C37D-0967-A526648DB143}"/>
              </a:ext>
            </a:extLst>
          </p:cNvPr>
          <p:cNvSpPr txBox="1"/>
          <p:nvPr/>
        </p:nvSpPr>
        <p:spPr>
          <a:xfrm>
            <a:off x="4156888" y="3099158"/>
            <a:ext cx="314510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900" dirty="0"/>
              <a:t>C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4C8FB0-9337-BD39-EA3E-A84D4FF9245B}"/>
              </a:ext>
            </a:extLst>
          </p:cNvPr>
          <p:cNvSpPr txBox="1"/>
          <p:nvPr/>
        </p:nvSpPr>
        <p:spPr>
          <a:xfrm>
            <a:off x="475160" y="0"/>
            <a:ext cx="335348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900" dirty="0"/>
              <a:t>A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EFB0ADD7-023D-53FC-0BBA-401206CD270C}"/>
              </a:ext>
            </a:extLst>
          </p:cNvPr>
          <p:cNvSpPr/>
          <p:nvPr/>
        </p:nvSpPr>
        <p:spPr>
          <a:xfrm>
            <a:off x="1114473" y="2942522"/>
            <a:ext cx="252000" cy="252000"/>
          </a:xfrm>
          <a:prstGeom prst="ellipse">
            <a:avLst/>
          </a:prstGeom>
          <a:solidFill>
            <a:srgbClr val="3433FF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9BE4FA26-CEE3-E028-6EB9-9440A38C7ED0}"/>
              </a:ext>
            </a:extLst>
          </p:cNvPr>
          <p:cNvSpPr/>
          <p:nvPr/>
        </p:nvSpPr>
        <p:spPr>
          <a:xfrm>
            <a:off x="1480117" y="2939720"/>
            <a:ext cx="252000" cy="252000"/>
          </a:xfrm>
          <a:prstGeom prst="ellipse">
            <a:avLst/>
          </a:prstGeom>
          <a:solidFill>
            <a:srgbClr val="E74431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FF0000"/>
              </a:solidFill>
            </a:endParaRPr>
          </a:p>
        </p:txBody>
      </p: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69DAACD5-259B-1BB6-4868-2CF08159DEB8}"/>
              </a:ext>
            </a:extLst>
          </p:cNvPr>
          <p:cNvGrpSpPr/>
          <p:nvPr/>
        </p:nvGrpSpPr>
        <p:grpSpPr>
          <a:xfrm>
            <a:off x="810508" y="261694"/>
            <a:ext cx="3174683" cy="6129762"/>
            <a:chOff x="810508" y="261694"/>
            <a:chExt cx="3174683" cy="6129762"/>
          </a:xfrm>
        </p:grpSpPr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051D137E-64FC-A24D-8ED9-4E00845CA468}"/>
                </a:ext>
              </a:extLst>
            </p:cNvPr>
            <p:cNvGrpSpPr/>
            <p:nvPr/>
          </p:nvGrpSpPr>
          <p:grpSpPr>
            <a:xfrm>
              <a:off x="810508" y="261694"/>
              <a:ext cx="3126957" cy="6129762"/>
              <a:chOff x="810508" y="261694"/>
              <a:chExt cx="3126957" cy="6129762"/>
            </a:xfrm>
          </p:grpSpPr>
          <p:grpSp>
            <p:nvGrpSpPr>
              <p:cNvPr id="111" name="Group 110">
                <a:extLst>
                  <a:ext uri="{FF2B5EF4-FFF2-40B4-BE49-F238E27FC236}">
                    <a16:creationId xmlns:a16="http://schemas.microsoft.com/office/drawing/2014/main" id="{3DEE7374-AAB4-AB20-A719-EF3A6B77D324}"/>
                  </a:ext>
                </a:extLst>
              </p:cNvPr>
              <p:cNvGrpSpPr/>
              <p:nvPr/>
            </p:nvGrpSpPr>
            <p:grpSpPr>
              <a:xfrm>
                <a:off x="871771" y="261694"/>
                <a:ext cx="3065694" cy="4087598"/>
                <a:chOff x="8562540" y="312617"/>
                <a:chExt cx="3065694" cy="4087598"/>
              </a:xfrm>
            </p:grpSpPr>
            <p:sp>
              <p:nvSpPr>
                <p:cNvPr id="3" name="TextBox 2">
                  <a:extLst>
                    <a:ext uri="{FF2B5EF4-FFF2-40B4-BE49-F238E27FC236}">
                      <a16:creationId xmlns:a16="http://schemas.microsoft.com/office/drawing/2014/main" id="{3AE6A577-3A90-9232-4510-B985BD5757D9}"/>
                    </a:ext>
                  </a:extLst>
                </p:cNvPr>
                <p:cNvSpPr txBox="1"/>
                <p:nvPr/>
              </p:nvSpPr>
              <p:spPr>
                <a:xfrm>
                  <a:off x="8566488" y="312617"/>
                  <a:ext cx="3051418" cy="276999"/>
                </a:xfrm>
                <a:prstGeom prst="rect">
                  <a:avLst/>
                </a:prstGeom>
                <a:noFill/>
                <a:ln w="635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GB" sz="1200" b="1" dirty="0"/>
                    <a:t>Cold pain threshold</a:t>
                  </a:r>
                </a:p>
              </p:txBody>
            </p:sp>
            <p:sp>
              <p:nvSpPr>
                <p:cNvPr id="4" name="TextBox 3">
                  <a:extLst>
                    <a:ext uri="{FF2B5EF4-FFF2-40B4-BE49-F238E27FC236}">
                      <a16:creationId xmlns:a16="http://schemas.microsoft.com/office/drawing/2014/main" id="{0D634282-0684-9876-FD00-9C9DAC2E5818}"/>
                    </a:ext>
                  </a:extLst>
                </p:cNvPr>
                <p:cNvSpPr txBox="1"/>
                <p:nvPr/>
              </p:nvSpPr>
              <p:spPr>
                <a:xfrm>
                  <a:off x="8562540" y="1459015"/>
                  <a:ext cx="3052605" cy="276999"/>
                </a:xfrm>
                <a:prstGeom prst="rect">
                  <a:avLst/>
                </a:prstGeom>
                <a:noFill/>
                <a:ln w="635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GB" sz="1200" b="1" dirty="0"/>
                    <a:t>Heat pain threshold</a:t>
                  </a:r>
                </a:p>
              </p:txBody>
            </p:sp>
            <p:sp>
              <p:nvSpPr>
                <p:cNvPr id="6" name="TextBox 5">
                  <a:extLst>
                    <a:ext uri="{FF2B5EF4-FFF2-40B4-BE49-F238E27FC236}">
                      <a16:creationId xmlns:a16="http://schemas.microsoft.com/office/drawing/2014/main" id="{B2C0D633-1898-DCA5-3943-AE176A0182BD}"/>
                    </a:ext>
                  </a:extLst>
                </p:cNvPr>
                <p:cNvSpPr txBox="1"/>
                <p:nvPr/>
              </p:nvSpPr>
              <p:spPr>
                <a:xfrm>
                  <a:off x="8572678" y="2625606"/>
                  <a:ext cx="3052605" cy="276999"/>
                </a:xfrm>
                <a:prstGeom prst="rect">
                  <a:avLst/>
                </a:prstGeom>
                <a:noFill/>
                <a:ln w="635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GB" sz="1200" b="1" dirty="0"/>
                    <a:t>TGI calibration</a:t>
                  </a:r>
                </a:p>
              </p:txBody>
            </p:sp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DCEA8931-C704-DD46-00FD-25FC1057BDF0}"/>
                    </a:ext>
                  </a:extLst>
                </p:cNvPr>
                <p:cNvSpPr txBox="1"/>
                <p:nvPr/>
              </p:nvSpPr>
              <p:spPr>
                <a:xfrm>
                  <a:off x="8572678" y="4121000"/>
                  <a:ext cx="1436065" cy="276999"/>
                </a:xfrm>
                <a:prstGeom prst="rect">
                  <a:avLst/>
                </a:prstGeom>
                <a:noFill/>
                <a:ln w="635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GB" sz="1200" b="1" dirty="0"/>
                    <a:t>Exp. 1</a:t>
                  </a:r>
                </a:p>
              </p:txBody>
            </p:sp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405E0EFB-67DE-8B08-E1C6-26AD5E092C2E}"/>
                    </a:ext>
                  </a:extLst>
                </p:cNvPr>
                <p:cNvSpPr txBox="1"/>
                <p:nvPr/>
              </p:nvSpPr>
              <p:spPr>
                <a:xfrm>
                  <a:off x="10188033" y="4123216"/>
                  <a:ext cx="1436065" cy="276999"/>
                </a:xfrm>
                <a:prstGeom prst="rect">
                  <a:avLst/>
                </a:prstGeom>
                <a:noFill/>
                <a:ln w="635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GB" sz="1200" b="1" dirty="0"/>
                    <a:t>Exp. 2</a:t>
                  </a:r>
                  <a:endParaRPr lang="en-GB" sz="1200" dirty="0"/>
                </a:p>
              </p:txBody>
            </p:sp>
            <p:cxnSp>
              <p:nvCxnSpPr>
                <p:cNvPr id="34" name="Straight Arrow Connector 33">
                  <a:extLst>
                    <a:ext uri="{FF2B5EF4-FFF2-40B4-BE49-F238E27FC236}">
                      <a16:creationId xmlns:a16="http://schemas.microsoft.com/office/drawing/2014/main" id="{40C07B47-8836-92F3-0C43-DE687E5509A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088843" y="1159715"/>
                  <a:ext cx="6330" cy="295940"/>
                </a:xfrm>
                <a:prstGeom prst="straightConnector1">
                  <a:avLst/>
                </a:prstGeom>
                <a:ln w="28575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97" name="Group 96">
                  <a:extLst>
                    <a:ext uri="{FF2B5EF4-FFF2-40B4-BE49-F238E27FC236}">
                      <a16:creationId xmlns:a16="http://schemas.microsoft.com/office/drawing/2014/main" id="{5505151E-289A-D713-6DAD-CE2585C637D9}"/>
                    </a:ext>
                  </a:extLst>
                </p:cNvPr>
                <p:cNvGrpSpPr/>
                <p:nvPr/>
              </p:nvGrpSpPr>
              <p:grpSpPr>
                <a:xfrm>
                  <a:off x="8696058" y="629861"/>
                  <a:ext cx="2842498" cy="729904"/>
                  <a:chOff x="8696058" y="745974"/>
                  <a:chExt cx="2842498" cy="729904"/>
                </a:xfrm>
              </p:grpSpPr>
              <p:sp>
                <p:nvSpPr>
                  <p:cNvPr id="46" name="Oval 45">
                    <a:extLst>
                      <a:ext uri="{FF2B5EF4-FFF2-40B4-BE49-F238E27FC236}">
                        <a16:creationId xmlns:a16="http://schemas.microsoft.com/office/drawing/2014/main" id="{4488577E-A1EC-FAB0-516F-BFC648AE2AB3}"/>
                      </a:ext>
                    </a:extLst>
                  </p:cNvPr>
                  <p:cNvSpPr/>
                  <p:nvPr/>
                </p:nvSpPr>
                <p:spPr>
                  <a:xfrm>
                    <a:off x="9036357" y="808379"/>
                    <a:ext cx="252000" cy="252000"/>
                  </a:xfrm>
                  <a:prstGeom prst="ellipse">
                    <a:avLst/>
                  </a:prstGeom>
                  <a:solidFill>
                    <a:srgbClr val="3433FF"/>
                  </a:solidFill>
                  <a:ln>
                    <a:solidFill>
                      <a:schemeClr val="accent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dirty="0"/>
                  </a:p>
                </p:txBody>
              </p:sp>
              <p:sp>
                <p:nvSpPr>
                  <p:cNvPr id="49" name="TextBox 48">
                    <a:extLst>
                      <a:ext uri="{FF2B5EF4-FFF2-40B4-BE49-F238E27FC236}">
                        <a16:creationId xmlns:a16="http://schemas.microsoft.com/office/drawing/2014/main" id="{4A251A8D-562F-726C-3708-6B4EDEBB6564}"/>
                      </a:ext>
                    </a:extLst>
                  </p:cNvPr>
                  <p:cNvSpPr txBox="1"/>
                  <p:nvPr/>
                </p:nvSpPr>
                <p:spPr>
                  <a:xfrm>
                    <a:off x="8696058" y="1075768"/>
                    <a:ext cx="893275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GB" sz="1000" dirty="0"/>
                      <a:t>Cold stimulus</a:t>
                    </a:r>
                  </a:p>
                  <a:p>
                    <a:r>
                      <a:rPr lang="en-GB" sz="1000" dirty="0"/>
                      <a:t>~5 sec</a:t>
                    </a:r>
                  </a:p>
                </p:txBody>
              </p:sp>
              <p:cxnSp>
                <p:nvCxnSpPr>
                  <p:cNvPr id="66" name="Straight Arrow Connector 65">
                    <a:extLst>
                      <a:ext uri="{FF2B5EF4-FFF2-40B4-BE49-F238E27FC236}">
                        <a16:creationId xmlns:a16="http://schemas.microsoft.com/office/drawing/2014/main" id="{A7F514FF-49F6-ADBF-02BC-5C827FAAEF61}"/>
                      </a:ext>
                    </a:extLst>
                  </p:cNvPr>
                  <p:cNvCxnSpPr/>
                  <p:nvPr/>
                </p:nvCxnSpPr>
                <p:spPr>
                  <a:xfrm>
                    <a:off x="9786280" y="926500"/>
                    <a:ext cx="509919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70" name="TextBox 69">
                    <a:extLst>
                      <a:ext uri="{FF2B5EF4-FFF2-40B4-BE49-F238E27FC236}">
                        <a16:creationId xmlns:a16="http://schemas.microsoft.com/office/drawing/2014/main" id="{5E435DDB-8CE8-7180-ACA5-F5AD7EE20208}"/>
                      </a:ext>
                    </a:extLst>
                  </p:cNvPr>
                  <p:cNvSpPr txBox="1"/>
                  <p:nvPr/>
                </p:nvSpPr>
                <p:spPr>
                  <a:xfrm>
                    <a:off x="10512313" y="745974"/>
                    <a:ext cx="1026243" cy="4001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GB" sz="1000" dirty="0"/>
                      <a:t>Verbal response</a:t>
                    </a:r>
                  </a:p>
                  <a:p>
                    <a:r>
                      <a:rPr lang="en-GB" sz="1000" dirty="0"/>
                      <a:t>(pain/no pain)</a:t>
                    </a:r>
                  </a:p>
                </p:txBody>
              </p:sp>
            </p:grpSp>
            <p:grpSp>
              <p:nvGrpSpPr>
                <p:cNvPr id="96" name="Group 95">
                  <a:extLst>
                    <a:ext uri="{FF2B5EF4-FFF2-40B4-BE49-F238E27FC236}">
                      <a16:creationId xmlns:a16="http://schemas.microsoft.com/office/drawing/2014/main" id="{616A9BD8-DF24-ACDE-B878-1863836CC989}"/>
                    </a:ext>
                  </a:extLst>
                </p:cNvPr>
                <p:cNvGrpSpPr/>
                <p:nvPr/>
              </p:nvGrpSpPr>
              <p:grpSpPr>
                <a:xfrm>
                  <a:off x="8690015" y="1774391"/>
                  <a:ext cx="2848541" cy="756758"/>
                  <a:chOff x="8690015" y="1948561"/>
                  <a:chExt cx="2848541" cy="756758"/>
                </a:xfrm>
              </p:grpSpPr>
              <p:sp>
                <p:nvSpPr>
                  <p:cNvPr id="72" name="Oval 71">
                    <a:extLst>
                      <a:ext uri="{FF2B5EF4-FFF2-40B4-BE49-F238E27FC236}">
                        <a16:creationId xmlns:a16="http://schemas.microsoft.com/office/drawing/2014/main" id="{ED6554C9-CFF5-BE5E-D862-25F603C83EF0}"/>
                      </a:ext>
                    </a:extLst>
                  </p:cNvPr>
                  <p:cNvSpPr/>
                  <p:nvPr/>
                </p:nvSpPr>
                <p:spPr>
                  <a:xfrm>
                    <a:off x="9033097" y="2007691"/>
                    <a:ext cx="252000" cy="252000"/>
                  </a:xfrm>
                  <a:prstGeom prst="ellipse">
                    <a:avLst/>
                  </a:prstGeom>
                  <a:solidFill>
                    <a:srgbClr val="E74431"/>
                  </a:solidFill>
                  <a:ln>
                    <a:solidFill>
                      <a:srgbClr val="C00000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>
                      <a:solidFill>
                        <a:srgbClr val="FF0000"/>
                      </a:solidFill>
                    </a:endParaRPr>
                  </a:p>
                </p:txBody>
              </p:sp>
              <p:sp>
                <p:nvSpPr>
                  <p:cNvPr id="73" name="TextBox 72">
                    <a:extLst>
                      <a:ext uri="{FF2B5EF4-FFF2-40B4-BE49-F238E27FC236}">
                        <a16:creationId xmlns:a16="http://schemas.microsoft.com/office/drawing/2014/main" id="{BB56508B-FCF4-66A7-FA88-29B2712A3C82}"/>
                      </a:ext>
                    </a:extLst>
                  </p:cNvPr>
                  <p:cNvSpPr txBox="1"/>
                  <p:nvPr/>
                </p:nvSpPr>
                <p:spPr>
                  <a:xfrm>
                    <a:off x="8690015" y="2305209"/>
                    <a:ext cx="899605" cy="4001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GB" sz="1000" dirty="0"/>
                      <a:t>Heat stimulus</a:t>
                    </a:r>
                  </a:p>
                  <a:p>
                    <a:r>
                      <a:rPr lang="en-GB" sz="1000" dirty="0"/>
                      <a:t>~5 sec</a:t>
                    </a:r>
                  </a:p>
                </p:txBody>
              </p:sp>
              <p:cxnSp>
                <p:nvCxnSpPr>
                  <p:cNvPr id="74" name="Straight Arrow Connector 73">
                    <a:extLst>
                      <a:ext uri="{FF2B5EF4-FFF2-40B4-BE49-F238E27FC236}">
                        <a16:creationId xmlns:a16="http://schemas.microsoft.com/office/drawing/2014/main" id="{FB84D0EC-4124-F621-4B99-DAE7F32D2D3C}"/>
                      </a:ext>
                    </a:extLst>
                  </p:cNvPr>
                  <p:cNvCxnSpPr/>
                  <p:nvPr/>
                </p:nvCxnSpPr>
                <p:spPr>
                  <a:xfrm>
                    <a:off x="9771679" y="2133691"/>
                    <a:ext cx="509919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75" name="TextBox 74">
                    <a:extLst>
                      <a:ext uri="{FF2B5EF4-FFF2-40B4-BE49-F238E27FC236}">
                        <a16:creationId xmlns:a16="http://schemas.microsoft.com/office/drawing/2014/main" id="{BDCD9B3F-3CF7-2A2D-AE47-4B9315F41296}"/>
                      </a:ext>
                    </a:extLst>
                  </p:cNvPr>
                  <p:cNvSpPr txBox="1"/>
                  <p:nvPr/>
                </p:nvSpPr>
                <p:spPr>
                  <a:xfrm>
                    <a:off x="10512313" y="1948561"/>
                    <a:ext cx="1026243" cy="4001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GB" sz="1000" dirty="0"/>
                      <a:t>Verbal response</a:t>
                    </a:r>
                  </a:p>
                  <a:p>
                    <a:r>
                      <a:rPr lang="en-GB" sz="1000" dirty="0"/>
                      <a:t>(pain/no pain)</a:t>
                    </a:r>
                  </a:p>
                </p:txBody>
              </p:sp>
            </p:grpSp>
            <p:grpSp>
              <p:nvGrpSpPr>
                <p:cNvPr id="98" name="Group 97">
                  <a:extLst>
                    <a:ext uri="{FF2B5EF4-FFF2-40B4-BE49-F238E27FC236}">
                      <a16:creationId xmlns:a16="http://schemas.microsoft.com/office/drawing/2014/main" id="{8AE8EA57-CCE1-C84E-7CE0-ABD36F7838ED}"/>
                    </a:ext>
                  </a:extLst>
                </p:cNvPr>
                <p:cNvGrpSpPr/>
                <p:nvPr/>
              </p:nvGrpSpPr>
              <p:grpSpPr>
                <a:xfrm>
                  <a:off x="8641508" y="2993633"/>
                  <a:ext cx="2986726" cy="874227"/>
                  <a:chOff x="8641508" y="3182317"/>
                  <a:chExt cx="2986726" cy="874227"/>
                </a:xfrm>
              </p:grpSpPr>
              <p:sp>
                <p:nvSpPr>
                  <p:cNvPr id="83" name="TextBox 82">
                    <a:extLst>
                      <a:ext uri="{FF2B5EF4-FFF2-40B4-BE49-F238E27FC236}">
                        <a16:creationId xmlns:a16="http://schemas.microsoft.com/office/drawing/2014/main" id="{EF5A7087-3DEF-2B8D-96DD-FC52C4852E23}"/>
                      </a:ext>
                    </a:extLst>
                  </p:cNvPr>
                  <p:cNvSpPr txBox="1"/>
                  <p:nvPr/>
                </p:nvSpPr>
                <p:spPr>
                  <a:xfrm>
                    <a:off x="8641508" y="3502546"/>
                    <a:ext cx="1178815" cy="553998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GB" sz="1000" dirty="0"/>
                      <a:t>Innocuous cold-warm</a:t>
                    </a:r>
                  </a:p>
                  <a:p>
                    <a:r>
                      <a:rPr lang="en-GB" sz="1000" dirty="0"/>
                      <a:t>~10 sec</a:t>
                    </a:r>
                  </a:p>
                </p:txBody>
              </p:sp>
              <p:cxnSp>
                <p:nvCxnSpPr>
                  <p:cNvPr id="84" name="Straight Arrow Connector 83">
                    <a:extLst>
                      <a:ext uri="{FF2B5EF4-FFF2-40B4-BE49-F238E27FC236}">
                        <a16:creationId xmlns:a16="http://schemas.microsoft.com/office/drawing/2014/main" id="{8C80AEA5-41F7-952D-E481-BAB3B2AC3233}"/>
                      </a:ext>
                    </a:extLst>
                  </p:cNvPr>
                  <p:cNvCxnSpPr/>
                  <p:nvPr/>
                </p:nvCxnSpPr>
                <p:spPr>
                  <a:xfrm>
                    <a:off x="9747593" y="3346524"/>
                    <a:ext cx="509919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86" name="TextBox 85">
                    <a:extLst>
                      <a:ext uri="{FF2B5EF4-FFF2-40B4-BE49-F238E27FC236}">
                        <a16:creationId xmlns:a16="http://schemas.microsoft.com/office/drawing/2014/main" id="{6A693F17-6602-6C73-A014-DD6BAAC925AB}"/>
                      </a:ext>
                    </a:extLst>
                  </p:cNvPr>
                  <p:cNvSpPr txBox="1"/>
                  <p:nvPr/>
                </p:nvSpPr>
                <p:spPr>
                  <a:xfrm>
                    <a:off x="10418314" y="3182317"/>
                    <a:ext cx="1094641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GB" sz="1000" dirty="0"/>
                      <a:t>How much is it burning?</a:t>
                    </a:r>
                  </a:p>
                </p:txBody>
              </p:sp>
              <p:grpSp>
                <p:nvGrpSpPr>
                  <p:cNvPr id="91" name="Group 90">
                    <a:extLst>
                      <a:ext uri="{FF2B5EF4-FFF2-40B4-BE49-F238E27FC236}">
                        <a16:creationId xmlns:a16="http://schemas.microsoft.com/office/drawing/2014/main" id="{A859C71A-5571-E7B2-3A19-12892E138FE2}"/>
                      </a:ext>
                    </a:extLst>
                  </p:cNvPr>
                  <p:cNvGrpSpPr/>
                  <p:nvPr/>
                </p:nvGrpSpPr>
                <p:grpSpPr>
                  <a:xfrm>
                    <a:off x="10346748" y="3657276"/>
                    <a:ext cx="1281486" cy="277873"/>
                    <a:chOff x="1876961" y="5890884"/>
                    <a:chExt cx="1281486" cy="277873"/>
                  </a:xfrm>
                </p:grpSpPr>
                <p:cxnSp>
                  <p:nvCxnSpPr>
                    <p:cNvPr id="87" name="Straight Connector 86">
                      <a:extLst>
                        <a:ext uri="{FF2B5EF4-FFF2-40B4-BE49-F238E27FC236}">
                          <a16:creationId xmlns:a16="http://schemas.microsoft.com/office/drawing/2014/main" id="{0EE731D0-1494-79D4-66A4-2265A1D8B7E8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V="1">
                      <a:off x="2007100" y="5934945"/>
                      <a:ext cx="967398" cy="7052"/>
                    </a:xfrm>
                    <a:prstGeom prst="line">
                      <a:avLst/>
                    </a:prstGeom>
                    <a:ln w="19050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88" name="Straight Connector 87">
                      <a:extLst>
                        <a:ext uri="{FF2B5EF4-FFF2-40B4-BE49-F238E27FC236}">
                          <a16:creationId xmlns:a16="http://schemas.microsoft.com/office/drawing/2014/main" id="{AF9E5C0C-0491-2B11-B70E-22ADB713823A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317934" y="5890884"/>
                      <a:ext cx="0" cy="102226"/>
                    </a:xfrm>
                    <a:prstGeom prst="line">
                      <a:avLst/>
                    </a:prstGeom>
                    <a:ln w="19050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89" name="TextBox 88">
                      <a:extLst>
                        <a:ext uri="{FF2B5EF4-FFF2-40B4-BE49-F238E27FC236}">
                          <a16:creationId xmlns:a16="http://schemas.microsoft.com/office/drawing/2014/main" id="{3A2D5DE6-5452-1802-142C-9EDACE9FE372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876961" y="5938226"/>
                      <a:ext cx="208010" cy="23053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GB" sz="1000" dirty="0"/>
                        <a:t>0</a:t>
                      </a:r>
                    </a:p>
                  </p:txBody>
                </p:sp>
                <p:sp>
                  <p:nvSpPr>
                    <p:cNvPr id="90" name="TextBox 89">
                      <a:extLst>
                        <a:ext uri="{FF2B5EF4-FFF2-40B4-BE49-F238E27FC236}">
                          <a16:creationId xmlns:a16="http://schemas.microsoft.com/office/drawing/2014/main" id="{FAC07CF6-BA39-8535-F684-ED9700E14120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745424" y="5937109"/>
                      <a:ext cx="413023" cy="23053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GB" sz="1000" dirty="0"/>
                        <a:t>100</a:t>
                      </a:r>
                    </a:p>
                  </p:txBody>
                </p:sp>
              </p:grpSp>
            </p:grpSp>
            <p:cxnSp>
              <p:nvCxnSpPr>
                <p:cNvPr id="92" name="Straight Arrow Connector 91">
                  <a:extLst>
                    <a:ext uri="{FF2B5EF4-FFF2-40B4-BE49-F238E27FC236}">
                      <a16:creationId xmlns:a16="http://schemas.microsoft.com/office/drawing/2014/main" id="{4F844665-1841-FAC4-5CCA-AA95520B7BE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106242" y="2326857"/>
                  <a:ext cx="6330" cy="295940"/>
                </a:xfrm>
                <a:prstGeom prst="straightConnector1">
                  <a:avLst/>
                </a:prstGeom>
                <a:ln w="28575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9" name="Straight Arrow Connector 108">
                  <a:extLst>
                    <a:ext uri="{FF2B5EF4-FFF2-40B4-BE49-F238E27FC236}">
                      <a16:creationId xmlns:a16="http://schemas.microsoft.com/office/drawing/2014/main" id="{010B1553-79BB-C1B5-76B2-58F3718244B8}"/>
                    </a:ext>
                  </a:extLst>
                </p:cNvPr>
                <p:cNvCxnSpPr>
                  <a:cxnSpLocks/>
                  <a:endCxn id="10" idx="0"/>
                </p:cNvCxnSpPr>
                <p:nvPr/>
              </p:nvCxnSpPr>
              <p:spPr>
                <a:xfrm flipH="1">
                  <a:off x="9290711" y="3808276"/>
                  <a:ext cx="770164" cy="312724"/>
                </a:xfrm>
                <a:prstGeom prst="straightConnector1">
                  <a:avLst/>
                </a:prstGeom>
                <a:ln w="28575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0" name="Straight Arrow Connector 109">
                  <a:extLst>
                    <a:ext uri="{FF2B5EF4-FFF2-40B4-BE49-F238E27FC236}">
                      <a16:creationId xmlns:a16="http://schemas.microsoft.com/office/drawing/2014/main" id="{A0C1915F-2B51-0DD5-0BDA-2A9CFA8189C3}"/>
                    </a:ext>
                  </a:extLst>
                </p:cNvPr>
                <p:cNvCxnSpPr>
                  <a:cxnSpLocks/>
                  <a:endCxn id="27" idx="0"/>
                </p:cNvCxnSpPr>
                <p:nvPr/>
              </p:nvCxnSpPr>
              <p:spPr>
                <a:xfrm>
                  <a:off x="10135901" y="3808276"/>
                  <a:ext cx="770165" cy="314940"/>
                </a:xfrm>
                <a:prstGeom prst="straightConnector1">
                  <a:avLst/>
                </a:prstGeom>
                <a:ln w="28575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C0760B27-D76E-6B0B-0B78-B5A52E0B4FCF}"/>
                  </a:ext>
                </a:extLst>
              </p:cNvPr>
              <p:cNvSpPr txBox="1"/>
              <p:nvPr/>
            </p:nvSpPr>
            <p:spPr>
              <a:xfrm>
                <a:off x="810508" y="4369585"/>
                <a:ext cx="3013967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000" b="1" dirty="0"/>
                  <a:t>TGI block: </a:t>
                </a:r>
                <a:r>
                  <a:rPr lang="en-GB" sz="1000" dirty="0"/>
                  <a:t>calibrated innocuous warm-cold for ~10 sec</a:t>
                </a:r>
                <a:endParaRPr lang="en-GB" sz="1000" b="1" dirty="0"/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1512E844-4BFD-83CA-E434-6782F0054DAF}"/>
                  </a:ext>
                </a:extLst>
              </p:cNvPr>
              <p:cNvSpPr txBox="1"/>
              <p:nvPr/>
            </p:nvSpPr>
            <p:spPr>
              <a:xfrm>
                <a:off x="810508" y="5391302"/>
                <a:ext cx="163462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000" b="1" dirty="0"/>
                  <a:t>Non-TGI block:</a:t>
                </a:r>
              </a:p>
              <a:p>
                <a:r>
                  <a:rPr lang="en-GB" sz="1000" dirty="0"/>
                  <a:t>Innocuous cold-baseline</a:t>
                </a:r>
                <a:endParaRPr lang="en-GB" sz="1000" b="1" dirty="0"/>
              </a:p>
            </p:txBody>
          </p:sp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1DFB7545-9EE6-D773-7953-D0C01F2531A0}"/>
                  </a:ext>
                </a:extLst>
              </p:cNvPr>
              <p:cNvSpPr/>
              <p:nvPr/>
            </p:nvSpPr>
            <p:spPr>
              <a:xfrm>
                <a:off x="1277558" y="4629820"/>
                <a:ext cx="252000" cy="252000"/>
              </a:xfrm>
              <a:prstGeom prst="ellipse">
                <a:avLst/>
              </a:prstGeom>
              <a:solidFill>
                <a:srgbClr val="3433FF"/>
              </a:solidFill>
              <a:ln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CF32C417-CDE6-5DC8-EF66-3AACE428E49D}"/>
                  </a:ext>
                </a:extLst>
              </p:cNvPr>
              <p:cNvSpPr/>
              <p:nvPr/>
            </p:nvSpPr>
            <p:spPr>
              <a:xfrm>
                <a:off x="1643202" y="4627018"/>
                <a:ext cx="252000" cy="252000"/>
              </a:xfrm>
              <a:prstGeom prst="ellipse">
                <a:avLst/>
              </a:prstGeom>
              <a:solidFill>
                <a:srgbClr val="E74431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rgbClr val="FF0000"/>
                  </a:solidFill>
                </a:endParaRPr>
              </a:p>
            </p:txBody>
          </p:sp>
          <p:sp>
            <p:nvSpPr>
              <p:cNvPr id="131" name="Oval 130">
                <a:extLst>
                  <a:ext uri="{FF2B5EF4-FFF2-40B4-BE49-F238E27FC236}">
                    <a16:creationId xmlns:a16="http://schemas.microsoft.com/office/drawing/2014/main" id="{81B5F2B4-EAFE-36A8-3907-6E24909F3F02}"/>
                  </a:ext>
                </a:extLst>
              </p:cNvPr>
              <p:cNvSpPr/>
              <p:nvPr/>
            </p:nvSpPr>
            <p:spPr>
              <a:xfrm>
                <a:off x="1277558" y="5864958"/>
                <a:ext cx="252000" cy="252000"/>
              </a:xfrm>
              <a:prstGeom prst="ellipse">
                <a:avLst/>
              </a:prstGeom>
              <a:solidFill>
                <a:srgbClr val="3433FF"/>
              </a:solidFill>
              <a:ln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132" name="Oval 131">
                <a:extLst>
                  <a:ext uri="{FF2B5EF4-FFF2-40B4-BE49-F238E27FC236}">
                    <a16:creationId xmlns:a16="http://schemas.microsoft.com/office/drawing/2014/main" id="{C463A11E-7DED-3B5A-B21D-278F3D759289}"/>
                  </a:ext>
                </a:extLst>
              </p:cNvPr>
              <p:cNvSpPr/>
              <p:nvPr/>
            </p:nvSpPr>
            <p:spPr>
              <a:xfrm>
                <a:off x="1643202" y="5862156"/>
                <a:ext cx="252000" cy="252000"/>
              </a:xfrm>
              <a:prstGeom prst="ellipse">
                <a:avLst/>
              </a:prstGeom>
              <a:solidFill>
                <a:schemeClr val="accent3">
                  <a:lumMod val="75000"/>
                </a:schemeClr>
              </a:solidFill>
              <a:ln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chemeClr val="accent3"/>
                  </a:solidFill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ABAA5921-9D03-8B44-9B5F-9A5AFF7AFE09}"/>
                  </a:ext>
                </a:extLst>
              </p:cNvPr>
              <p:cNvSpPr txBox="1"/>
              <p:nvPr/>
            </p:nvSpPr>
            <p:spPr>
              <a:xfrm>
                <a:off x="1110275" y="6145235"/>
                <a:ext cx="1184169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en-GB" sz="1000" dirty="0"/>
              </a:p>
            </p:txBody>
          </p:sp>
        </p:grpSp>
        <p:sp>
          <p:nvSpPr>
            <p:cNvPr id="137" name="TextBox 136">
              <a:extLst>
                <a:ext uri="{FF2B5EF4-FFF2-40B4-BE49-F238E27FC236}">
                  <a16:creationId xmlns:a16="http://schemas.microsoft.com/office/drawing/2014/main" id="{C891F204-8240-FE96-BFBF-777D9C54D4D2}"/>
                </a:ext>
              </a:extLst>
            </p:cNvPr>
            <p:cNvSpPr txBox="1"/>
            <p:nvPr/>
          </p:nvSpPr>
          <p:spPr>
            <a:xfrm>
              <a:off x="2462017" y="5390141"/>
              <a:ext cx="152317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000" b="1" dirty="0"/>
                <a:t>Non-TGI block:</a:t>
              </a:r>
            </a:p>
            <a:p>
              <a:r>
                <a:rPr lang="en-GB" sz="1000" dirty="0"/>
                <a:t>Innocuous warm-baseline</a:t>
              </a:r>
            </a:p>
          </p:txBody>
        </p:sp>
        <p:sp>
          <p:nvSpPr>
            <p:cNvPr id="138" name="Oval 137">
              <a:extLst>
                <a:ext uri="{FF2B5EF4-FFF2-40B4-BE49-F238E27FC236}">
                  <a16:creationId xmlns:a16="http://schemas.microsoft.com/office/drawing/2014/main" id="{84CCCF2C-3805-0F8C-D1A2-E5B3EAFB5F38}"/>
                </a:ext>
              </a:extLst>
            </p:cNvPr>
            <p:cNvSpPr/>
            <p:nvPr/>
          </p:nvSpPr>
          <p:spPr>
            <a:xfrm>
              <a:off x="2900134" y="4629820"/>
              <a:ext cx="252000" cy="252000"/>
            </a:xfrm>
            <a:prstGeom prst="ellipse">
              <a:avLst/>
            </a:prstGeom>
            <a:solidFill>
              <a:srgbClr val="3433FF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7073F628-F8EF-2666-E2E8-44A68148DFB3}"/>
                </a:ext>
              </a:extLst>
            </p:cNvPr>
            <p:cNvSpPr/>
            <p:nvPr/>
          </p:nvSpPr>
          <p:spPr>
            <a:xfrm>
              <a:off x="3265778" y="4627018"/>
              <a:ext cx="252000" cy="252000"/>
            </a:xfrm>
            <a:prstGeom prst="ellipse">
              <a:avLst/>
            </a:prstGeom>
            <a:solidFill>
              <a:srgbClr val="E7443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FF0000"/>
                </a:solidFill>
              </a:endParaRPr>
            </a:p>
          </p:txBody>
        </p:sp>
        <p:sp>
          <p:nvSpPr>
            <p:cNvPr id="140" name="Oval 139">
              <a:extLst>
                <a:ext uri="{FF2B5EF4-FFF2-40B4-BE49-F238E27FC236}">
                  <a16:creationId xmlns:a16="http://schemas.microsoft.com/office/drawing/2014/main" id="{11DC713E-1EB7-17A0-249D-81B25E1769BE}"/>
                </a:ext>
              </a:extLst>
            </p:cNvPr>
            <p:cNvSpPr/>
            <p:nvPr/>
          </p:nvSpPr>
          <p:spPr>
            <a:xfrm>
              <a:off x="2900134" y="5864958"/>
              <a:ext cx="252000" cy="252000"/>
            </a:xfrm>
            <a:prstGeom prst="ellipse">
              <a:avLst/>
            </a:prstGeom>
            <a:solidFill>
              <a:srgbClr val="E7443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B28C61C1-7AA5-95BF-825D-3235B970D2F1}"/>
                </a:ext>
              </a:extLst>
            </p:cNvPr>
            <p:cNvSpPr/>
            <p:nvPr/>
          </p:nvSpPr>
          <p:spPr>
            <a:xfrm>
              <a:off x="3265778" y="5862156"/>
              <a:ext cx="252000" cy="252000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accent3"/>
                </a:solidFill>
              </a:endParaRPr>
            </a:p>
          </p:txBody>
        </p:sp>
      </p:grpSp>
      <p:cxnSp>
        <p:nvCxnSpPr>
          <p:cNvPr id="144" name="Straight Arrow Connector 143">
            <a:extLst>
              <a:ext uri="{FF2B5EF4-FFF2-40B4-BE49-F238E27FC236}">
                <a16:creationId xmlns:a16="http://schemas.microsoft.com/office/drawing/2014/main" id="{7A9CA4A7-9F02-4CE7-6C64-6D3770901854}"/>
              </a:ext>
            </a:extLst>
          </p:cNvPr>
          <p:cNvCxnSpPr>
            <a:cxnSpLocks/>
          </p:cNvCxnSpPr>
          <p:nvPr/>
        </p:nvCxnSpPr>
        <p:spPr>
          <a:xfrm>
            <a:off x="1583857" y="4904373"/>
            <a:ext cx="0" cy="18660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TextBox 145">
            <a:extLst>
              <a:ext uri="{FF2B5EF4-FFF2-40B4-BE49-F238E27FC236}">
                <a16:creationId xmlns:a16="http://schemas.microsoft.com/office/drawing/2014/main" id="{DAC53BFE-2A77-8F29-7886-0194EF29E82E}"/>
              </a:ext>
            </a:extLst>
          </p:cNvPr>
          <p:cNvSpPr txBox="1"/>
          <p:nvPr/>
        </p:nvSpPr>
        <p:spPr>
          <a:xfrm>
            <a:off x="881909" y="5082593"/>
            <a:ext cx="143606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dirty="0"/>
              <a:t>VAS ratings (panel C)</a:t>
            </a:r>
          </a:p>
        </p:txBody>
      </p:sp>
      <p:cxnSp>
        <p:nvCxnSpPr>
          <p:cNvPr id="147" name="Straight Arrow Connector 146">
            <a:extLst>
              <a:ext uri="{FF2B5EF4-FFF2-40B4-BE49-F238E27FC236}">
                <a16:creationId xmlns:a16="http://schemas.microsoft.com/office/drawing/2014/main" id="{F2A3C42F-569B-DC29-9CC4-E9183B71398F}"/>
              </a:ext>
            </a:extLst>
          </p:cNvPr>
          <p:cNvCxnSpPr>
            <a:cxnSpLocks/>
          </p:cNvCxnSpPr>
          <p:nvPr/>
        </p:nvCxnSpPr>
        <p:spPr>
          <a:xfrm>
            <a:off x="3213693" y="4899187"/>
            <a:ext cx="0" cy="18660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TextBox 147">
            <a:extLst>
              <a:ext uri="{FF2B5EF4-FFF2-40B4-BE49-F238E27FC236}">
                <a16:creationId xmlns:a16="http://schemas.microsoft.com/office/drawing/2014/main" id="{F15AB04A-E597-1D4E-D987-C46160A0A2EB}"/>
              </a:ext>
            </a:extLst>
          </p:cNvPr>
          <p:cNvSpPr txBox="1"/>
          <p:nvPr/>
        </p:nvSpPr>
        <p:spPr>
          <a:xfrm>
            <a:off x="2511745" y="5077407"/>
            <a:ext cx="143606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dirty="0"/>
              <a:t>VAS ratings (panel C)</a:t>
            </a:r>
          </a:p>
        </p:txBody>
      </p:sp>
      <p:cxnSp>
        <p:nvCxnSpPr>
          <p:cNvPr id="149" name="Straight Arrow Connector 148">
            <a:extLst>
              <a:ext uri="{FF2B5EF4-FFF2-40B4-BE49-F238E27FC236}">
                <a16:creationId xmlns:a16="http://schemas.microsoft.com/office/drawing/2014/main" id="{419FAD0D-BA92-1C52-27A2-B7EF0470975D}"/>
              </a:ext>
            </a:extLst>
          </p:cNvPr>
          <p:cNvCxnSpPr>
            <a:cxnSpLocks/>
          </p:cNvCxnSpPr>
          <p:nvPr/>
        </p:nvCxnSpPr>
        <p:spPr>
          <a:xfrm>
            <a:off x="1576777" y="6144080"/>
            <a:ext cx="0" cy="18660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0" name="TextBox 149">
            <a:extLst>
              <a:ext uri="{FF2B5EF4-FFF2-40B4-BE49-F238E27FC236}">
                <a16:creationId xmlns:a16="http://schemas.microsoft.com/office/drawing/2014/main" id="{531BE2F4-01AD-3EE6-3292-5AB501AD3EA5}"/>
              </a:ext>
            </a:extLst>
          </p:cNvPr>
          <p:cNvSpPr txBox="1"/>
          <p:nvPr/>
        </p:nvSpPr>
        <p:spPr>
          <a:xfrm>
            <a:off x="874829" y="6322300"/>
            <a:ext cx="143606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dirty="0"/>
              <a:t>VAS ratings (panel C)</a:t>
            </a:r>
          </a:p>
        </p:txBody>
      </p:sp>
      <p:cxnSp>
        <p:nvCxnSpPr>
          <p:cNvPr id="151" name="Straight Arrow Connector 150">
            <a:extLst>
              <a:ext uri="{FF2B5EF4-FFF2-40B4-BE49-F238E27FC236}">
                <a16:creationId xmlns:a16="http://schemas.microsoft.com/office/drawing/2014/main" id="{AFE0895B-706A-E7F3-5A5A-461AA61A24A3}"/>
              </a:ext>
            </a:extLst>
          </p:cNvPr>
          <p:cNvCxnSpPr>
            <a:cxnSpLocks/>
          </p:cNvCxnSpPr>
          <p:nvPr/>
        </p:nvCxnSpPr>
        <p:spPr>
          <a:xfrm>
            <a:off x="3206613" y="6138894"/>
            <a:ext cx="0" cy="18660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" name="TextBox 151">
            <a:extLst>
              <a:ext uri="{FF2B5EF4-FFF2-40B4-BE49-F238E27FC236}">
                <a16:creationId xmlns:a16="http://schemas.microsoft.com/office/drawing/2014/main" id="{504EA20A-B4FB-0877-14DA-56B5FA209E8E}"/>
              </a:ext>
            </a:extLst>
          </p:cNvPr>
          <p:cNvSpPr txBox="1"/>
          <p:nvPr/>
        </p:nvSpPr>
        <p:spPr>
          <a:xfrm>
            <a:off x="2504665" y="6317114"/>
            <a:ext cx="143606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dirty="0"/>
              <a:t>VAS ratings (panel C)</a:t>
            </a:r>
          </a:p>
        </p:txBody>
      </p:sp>
    </p:spTree>
    <p:extLst>
      <p:ext uri="{BB962C8B-B14F-4D97-AF65-F5344CB8AC3E}">
        <p14:creationId xmlns:p14="http://schemas.microsoft.com/office/powerpoint/2010/main" val="23739729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2871</TotalTime>
  <Words>126</Words>
  <Application>Microsoft Macintosh PowerPoint</Application>
  <PresentationFormat>Widescreen</PresentationFormat>
  <Paragraphs>41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 Mitchell</dc:creator>
  <cp:lastModifiedBy>Alex Mitchell</cp:lastModifiedBy>
  <cp:revision>10</cp:revision>
  <dcterms:created xsi:type="dcterms:W3CDTF">2023-08-08T11:42:58Z</dcterms:created>
  <dcterms:modified xsi:type="dcterms:W3CDTF">2024-01-16T15:57:34Z</dcterms:modified>
</cp:coreProperties>
</file>

<file path=docProps/thumbnail.jpeg>
</file>